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handoutMasterIdLst>
    <p:handoutMasterId r:id="rId14"/>
  </p:handoutMasterIdLst>
  <p:sldIdLst>
    <p:sldId id="256" r:id="rId2"/>
    <p:sldId id="286" r:id="rId3"/>
    <p:sldId id="287" r:id="rId4"/>
    <p:sldId id="289" r:id="rId5"/>
    <p:sldId id="295" r:id="rId6"/>
    <p:sldId id="288" r:id="rId7"/>
    <p:sldId id="292" r:id="rId8"/>
    <p:sldId id="290" r:id="rId9"/>
    <p:sldId id="291" r:id="rId10"/>
    <p:sldId id="293" r:id="rId11"/>
    <p:sldId id="2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Samantha Robertson" initials="SR"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B83B1D"/>
    <a:srgbClr val="D7D7D7"/>
    <a:srgbClr val="C8C8C8"/>
    <a:srgbClr val="DD462F"/>
    <a:srgbClr val="0078D7"/>
    <a:srgbClr val="9BC9EF"/>
    <a:srgbClr val="898E8C"/>
    <a:srgbClr val="DFCCBE"/>
    <a:srgbClr val="D247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4" autoAdjust="0"/>
    <p:restoredTop sz="94314" autoAdjust="0"/>
  </p:normalViewPr>
  <p:slideViewPr>
    <p:cSldViewPr snapToGrid="0">
      <p:cViewPr varScale="1">
        <p:scale>
          <a:sx n="64" d="100"/>
          <a:sy n="64" d="100"/>
        </p:scale>
        <p:origin x="184" y="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12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11/8/18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descr="Office desk with laptop in the center surrounded by paper, pen, pencils, and other office items"/>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p:cNvSpPr/>
          <p:nvPr userDrawn="1"/>
        </p:nvSpPr>
        <p:spPr bwMode="auto">
          <a:xfrm>
            <a:off x="2718924" y="3394610"/>
            <a:ext cx="9473076" cy="2023285"/>
          </a:xfrm>
          <a:prstGeom prst="rect">
            <a:avLst/>
          </a:prstGeom>
          <a:solidFill>
            <a:schemeClr val="accent2">
              <a:lumMod val="75000"/>
            </a:schemeClr>
          </a:solidFill>
          <a:ln>
            <a:noFill/>
          </a:ln>
        </p:spPr>
        <p:txBody>
          <a:bodyPr lIns="91425" tIns="91425" rIns="91425" bIns="91425" anchor="ctr" anchorCtr="0">
            <a:noAutofit/>
          </a:bodyPr>
          <a:lstStyle/>
          <a:p>
            <a:pPr lvl="0">
              <a:spcBef>
                <a:spcPts val="0"/>
              </a:spcBef>
              <a:buNone/>
            </a:pPr>
            <a:endParaRPr lang="en-US">
              <a:solidFill>
                <a:schemeClr val="tx1"/>
              </a:solidFill>
            </a:endParaRPr>
          </a:p>
        </p:txBody>
      </p:sp>
      <p:sp>
        <p:nvSpPr>
          <p:cNvPr id="8" name="Title 1"/>
          <p:cNvSpPr>
            <a:spLocks noGrp="1"/>
          </p:cNvSpPr>
          <p:nvPr>
            <p:ph type="title"/>
          </p:nvPr>
        </p:nvSpPr>
        <p:spPr>
          <a:xfrm>
            <a:off x="4539632" y="3850504"/>
            <a:ext cx="7611908" cy="1111495"/>
          </a:xfrm>
          <a:noFill/>
        </p:spPr>
        <p:txBody>
          <a:bodyPr>
            <a:normAutofit/>
          </a:bodyPr>
          <a:lstStyle>
            <a:lvl1pPr algn="l">
              <a:defRPr sz="44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BD31A3-BB3E-4313-83C9-61296DA7E415}"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3873754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92256" y="365125"/>
            <a:ext cx="64008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52600" y="365125"/>
            <a:ext cx="916305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BD31A3-BB3E-4313-83C9-61296DA7E415}"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420707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p:cNvSpPr/>
          <p:nvPr userDrawn="1"/>
        </p:nvSpPr>
        <p:spPr>
          <a:xfrm>
            <a:off x="1" y="0"/>
            <a:ext cx="144038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9" name="Rectangle 8"/>
          <p:cNvSpPr/>
          <p:nvPr userDrawn="1"/>
        </p:nvSpPr>
        <p:spPr>
          <a:xfrm>
            <a:off x="0" y="0"/>
            <a:ext cx="1440382"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5" name="Title 4"/>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3"/>
          </p:nvPr>
        </p:nvSpPr>
        <p:spPr>
          <a:xfrm>
            <a:off x="1752600" y="1444752"/>
            <a:ext cx="10076688" cy="43891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BEEBAAA-29B5-4AF5-BC5F-7E580C29002D}" type="datetimeFigureOut">
              <a:rPr lang="en-US" smtClean="0"/>
              <a:pPr/>
              <a:t>11/8/18</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2600" y="1709738"/>
            <a:ext cx="10079736" cy="2852737"/>
          </a:xfrm>
        </p:spPr>
        <p:txBody>
          <a:bodyPr anchor="b">
            <a:normAutofit/>
          </a:bodyPr>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1752600" y="4589463"/>
            <a:ext cx="10079736"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BD31A3-BB3E-4313-83C9-61296DA7E415}"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2109384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52600" y="1501775"/>
            <a:ext cx="47434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086600" y="1501775"/>
            <a:ext cx="47434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BD31A3-BB3E-4313-83C9-61296DA7E415}"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3519516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2600" y="1414463"/>
            <a:ext cx="47021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752600" y="2238375"/>
            <a:ext cx="470217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107004" y="1414463"/>
            <a:ext cx="47253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07004" y="2238375"/>
            <a:ext cx="472533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BD31A3-BB3E-4313-83C9-61296DA7E415}"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
        <p:nvSpPr>
          <p:cNvPr id="10" name="Title 9"/>
          <p:cNvSpPr>
            <a:spLocks noGrp="1"/>
          </p:cNvSpPr>
          <p:nvPr>
            <p:ph type="title"/>
          </p:nvPr>
        </p:nvSpPr>
        <p:spPr>
          <a:xfrm>
            <a:off x="521208" y="448056"/>
            <a:ext cx="11311128" cy="640080"/>
          </a:xfrm>
        </p:spPr>
        <p:txBody>
          <a:bodyPr/>
          <a:lstStyle/>
          <a:p>
            <a:r>
              <a:rPr lang="en-US"/>
              <a:t>Click to edit Master title style</a:t>
            </a:r>
          </a:p>
        </p:txBody>
      </p:sp>
    </p:spTree>
    <p:extLst>
      <p:ext uri="{BB962C8B-B14F-4D97-AF65-F5344CB8AC3E}">
        <p14:creationId xmlns:p14="http://schemas.microsoft.com/office/powerpoint/2010/main" val="1328740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8BEEBAAA-29B5-4AF5-BC5F-7E580C29002D}" type="datetimeFigureOut">
              <a:rPr lang="en-US" smtClean="0"/>
              <a:pPr/>
              <a:t>11/8/18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Add a footer</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3574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BD31A3-BB3E-4313-83C9-61296DA7E415}" type="datetimeFigureOut">
              <a:rPr lang="en-US" smtClean="0"/>
              <a:t>11/8/18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1930043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1650" y="457200"/>
            <a:ext cx="3943350"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6210300" y="987425"/>
            <a:ext cx="562203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71650" y="2171700"/>
            <a:ext cx="3943350" cy="3697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BD31A3-BB3E-4313-83C9-61296DA7E415}"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555736" y="6356352"/>
            <a:ext cx="3276600" cy="365125"/>
          </a:xfrm>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270997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3936" y="457200"/>
            <a:ext cx="3941064" cy="1600200"/>
          </a:xfrm>
        </p:spPr>
        <p:txBody>
          <a:bodyPr anchor="b"/>
          <a:lstStyle>
            <a:lvl1pPr>
              <a:defRPr sz="32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6208776" y="987425"/>
            <a:ext cx="562356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73936" y="2176272"/>
            <a:ext cx="3941064" cy="36941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BD31A3-BB3E-4313-83C9-61296DA7E415}"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E4EFAB-AE02-4809-8285-EDC44B9E34E2}" type="slidenum">
              <a:rPr lang="en-US" smtClean="0"/>
              <a:t>‹#›</a:t>
            </a:fld>
            <a:endParaRPr lang="en-US"/>
          </a:p>
        </p:txBody>
      </p:sp>
    </p:spTree>
    <p:extLst>
      <p:ext uri="{BB962C8B-B14F-4D97-AF65-F5344CB8AC3E}">
        <p14:creationId xmlns:p14="http://schemas.microsoft.com/office/powerpoint/2010/main" val="692984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440382"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lvl="0" algn="ctr"/>
            <a:endParaRPr lang="en-US" dirty="0"/>
          </a:p>
        </p:txBody>
      </p:sp>
      <p:sp>
        <p:nvSpPr>
          <p:cNvPr id="2" name="Title Placeholder 1"/>
          <p:cNvSpPr>
            <a:spLocks noGrp="1"/>
          </p:cNvSpPr>
          <p:nvPr>
            <p:ph type="title"/>
          </p:nvPr>
        </p:nvSpPr>
        <p:spPr>
          <a:xfrm>
            <a:off x="521208" y="448056"/>
            <a:ext cx="11311128" cy="640080"/>
          </a:xfrm>
          <a:prstGeom prst="rect">
            <a:avLst/>
          </a:prstGeom>
          <a:solidFill>
            <a:schemeClr val="accent2">
              <a:lumMod val="75000"/>
            </a:schemeClr>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55648" y="1447800"/>
            <a:ext cx="10076688" cy="438607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p:txBody>
      </p:sp>
      <p:sp>
        <p:nvSpPr>
          <p:cNvPr id="4" name="Date Placeholder 3"/>
          <p:cNvSpPr>
            <a:spLocks noGrp="1"/>
          </p:cNvSpPr>
          <p:nvPr>
            <p:ph type="dt" sz="half" idx="2"/>
          </p:nvPr>
        </p:nvSpPr>
        <p:spPr>
          <a:xfrm>
            <a:off x="1755648" y="6356352"/>
            <a:ext cx="3276600" cy="365125"/>
          </a:xfrm>
          <a:prstGeom prst="rect">
            <a:avLst/>
          </a:prstGeom>
        </p:spPr>
        <p:txBody>
          <a:bodyPr vert="horz" lIns="91440" tIns="45720" rIns="91440" bIns="45720" rtlCol="0" anchor="ctr"/>
          <a:lstStyle>
            <a:lvl1pPr algn="l">
              <a:defRPr sz="1100">
                <a:solidFill>
                  <a:schemeClr val="tx1"/>
                </a:solidFill>
              </a:defRPr>
            </a:lvl1pPr>
          </a:lstStyle>
          <a:p>
            <a:fld id="{8BEEBAAA-29B5-4AF5-BC5F-7E580C29002D}" type="datetimeFigureOut">
              <a:rPr lang="en-US" smtClean="0"/>
              <a:pPr/>
              <a:t>11/8/18</a:t>
            </a:fld>
            <a:endParaRPr lang="en-US" dirty="0"/>
          </a:p>
        </p:txBody>
      </p:sp>
      <p:sp>
        <p:nvSpPr>
          <p:cNvPr id="5" name="Footer Placeholder 4"/>
          <p:cNvSpPr>
            <a:spLocks noGrp="1"/>
          </p:cNvSpPr>
          <p:nvPr>
            <p:ph type="ftr" sz="quarter" idx="3"/>
          </p:nvPr>
        </p:nvSpPr>
        <p:spPr>
          <a:xfrm>
            <a:off x="5346192" y="6356352"/>
            <a:ext cx="2895600" cy="365125"/>
          </a:xfrm>
          <a:prstGeom prst="rect">
            <a:avLst/>
          </a:prstGeom>
        </p:spPr>
        <p:txBody>
          <a:bodyPr vert="horz" lIns="91440" tIns="45720" rIns="91440" bIns="45720" rtlCol="0" anchor="ctr"/>
          <a:lstStyle>
            <a:lvl1pPr algn="ctr">
              <a:defRPr sz="11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555736" y="6356352"/>
            <a:ext cx="3276600" cy="365125"/>
          </a:xfrm>
          <a:prstGeom prst="rect">
            <a:avLst/>
          </a:prstGeom>
        </p:spPr>
        <p:txBody>
          <a:bodyPr vert="horz" lIns="91440" tIns="45720" rIns="91440" bIns="45720" rtlCol="0" anchor="ctr"/>
          <a:lstStyle>
            <a:lvl1pPr algn="r">
              <a:defRPr sz="1100">
                <a:solidFill>
                  <a:schemeClr val="tx1"/>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7" r:id="rId4"/>
    <p:sldLayoutId id="2147483678" r:id="rId5"/>
    <p:sldLayoutId id="2147483672"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1pPr>
      <a:lvl2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2pPr>
      <a:lvl3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3pPr>
      <a:lvl4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4pPr>
      <a:lvl5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5pPr>
      <a:lvl6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6pPr>
      <a:lvl7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7pPr>
      <a:lvl8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baseline="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553905" y="3850504"/>
            <a:ext cx="8597635" cy="1111495"/>
          </a:xfrm>
        </p:spPr>
        <p:txBody>
          <a:bodyPr>
            <a:noAutofit/>
          </a:bodyPr>
          <a:lstStyle/>
          <a:p>
            <a:r>
              <a:rPr lang="en-US" dirty="0">
                <a:solidFill>
                  <a:schemeClr val="bg1"/>
                </a:solidFill>
              </a:rPr>
              <a:t>Automation: live ETL with R</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Toy Example: Running R from SSIS and Capturing the results with </a:t>
            </a:r>
            <a:r>
              <a:rPr lang="en-US" dirty="0" err="1"/>
              <a:t>Rscript</a:t>
            </a:r>
            <a:endParaRPr lang="en-US" dirty="0"/>
          </a:p>
        </p:txBody>
      </p:sp>
      <p:sp>
        <p:nvSpPr>
          <p:cNvPr id="6" name="Content Placeholder 5"/>
          <p:cNvSpPr>
            <a:spLocks noGrp="1"/>
          </p:cNvSpPr>
          <p:nvPr>
            <p:ph sz="quarter" idx="13"/>
          </p:nvPr>
        </p:nvSpPr>
        <p:spPr/>
        <p:txBody>
          <a:bodyPr>
            <a:normAutofit/>
          </a:bodyPr>
          <a:lstStyle/>
          <a:p>
            <a:r>
              <a:rPr lang="en-US" sz="2800" dirty="0"/>
              <a:t>Note: We haven’t handled “new” data or refresh loading here. If you run the package more than once, you will just load the data again, as there are no primary keys in this example. It’s purpose is only to demonstrate how to connect the R labs to the SSMS, SSAS and SSIS labs. By the way, you can follow a very similar process to run Java, Python and other applications that have a command line interface.</a:t>
            </a:r>
          </a:p>
          <a:p>
            <a:endParaRPr lang="en-US" sz="2800" dirty="0"/>
          </a:p>
        </p:txBody>
      </p:sp>
    </p:spTree>
    <p:extLst>
      <p:ext uri="{BB962C8B-B14F-4D97-AF65-F5344CB8AC3E}">
        <p14:creationId xmlns:p14="http://schemas.microsoft.com/office/powerpoint/2010/main" val="89858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Rinse and Repeat for any R code you have</a:t>
            </a:r>
          </a:p>
        </p:txBody>
      </p:sp>
      <p:sp>
        <p:nvSpPr>
          <p:cNvPr id="3" name="Content Placeholder 2"/>
          <p:cNvSpPr>
            <a:spLocks noGrp="1"/>
          </p:cNvSpPr>
          <p:nvPr>
            <p:ph sz="quarter" idx="13"/>
          </p:nvPr>
        </p:nvSpPr>
        <p:spPr>
          <a:xfrm>
            <a:off x="1752600" y="1444751"/>
            <a:ext cx="10076688" cy="5100427"/>
          </a:xfrm>
        </p:spPr>
        <p:txBody>
          <a:bodyPr>
            <a:normAutofit/>
          </a:bodyPr>
          <a:lstStyle/>
          <a:p>
            <a:r>
              <a:rPr lang="en-US" sz="2800" dirty="0"/>
              <a:t>We’ve just seen a simple example. Now, fix up your solutions to lab  4 or the Twitter lab, and do the following:</a:t>
            </a:r>
          </a:p>
          <a:p>
            <a:pPr marL="514350" indent="-514350">
              <a:buFont typeface="+mj-lt"/>
              <a:buAutoNum type="arabicPeriod"/>
            </a:pPr>
            <a:r>
              <a:rPr lang="en-US" sz="2800" dirty="0"/>
              <a:t>Structure your R code, so that it produces structured output (a .csv) that matches what you want in your staging </a:t>
            </a:r>
            <a:r>
              <a:rPr lang="en-US" sz="2800" dirty="0" err="1"/>
              <a:t>areana</a:t>
            </a:r>
            <a:endParaRPr lang="en-US" sz="2800" dirty="0"/>
          </a:p>
          <a:p>
            <a:pPr marL="514350" indent="-514350">
              <a:buFont typeface="+mj-lt"/>
              <a:buAutoNum type="arabicPeriod"/>
            </a:pPr>
            <a:r>
              <a:rPr lang="en-US" sz="2800" dirty="0"/>
              <a:t>Wrap it as per the toy example, and combine SSIS staging and data prep with R cleaning and transformation</a:t>
            </a:r>
          </a:p>
          <a:p>
            <a:pPr marL="514350" indent="-514350">
              <a:buFont typeface="+mj-lt"/>
              <a:buAutoNum type="arabicPeriod"/>
            </a:pPr>
            <a:r>
              <a:rPr lang="en-US" sz="2800" dirty="0"/>
              <a:t>Add in quality control measures (e.g. no repeated data) within your ETL process and automate your entire </a:t>
            </a:r>
            <a:r>
              <a:rPr lang="en-US" sz="2800"/>
              <a:t>ETL process </a:t>
            </a:r>
            <a:endParaRPr lang="en-US" sz="2800" dirty="0"/>
          </a:p>
          <a:p>
            <a:pPr marL="514350" indent="-514350">
              <a:buFont typeface="+mj-lt"/>
              <a:buAutoNum type="arabicPeriod"/>
            </a:pPr>
            <a:endParaRPr lang="en-US" sz="2800" dirty="0"/>
          </a:p>
        </p:txBody>
      </p:sp>
    </p:spTree>
    <p:extLst>
      <p:ext uri="{BB962C8B-B14F-4D97-AF65-F5344CB8AC3E}">
        <p14:creationId xmlns:p14="http://schemas.microsoft.com/office/powerpoint/2010/main" val="137720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21208" y="353787"/>
            <a:ext cx="11309348" cy="640080"/>
          </a:xfrm>
        </p:spPr>
        <p:txBody>
          <a:bodyPr>
            <a:normAutofit/>
          </a:bodyPr>
          <a:lstStyle/>
          <a:p>
            <a:r>
              <a:rPr lang="en-US" dirty="0"/>
              <a:t>Objectives</a:t>
            </a:r>
          </a:p>
        </p:txBody>
      </p:sp>
      <p:sp>
        <p:nvSpPr>
          <p:cNvPr id="5" name="TextBox 4">
            <a:extLst>
              <a:ext uri="{FF2B5EF4-FFF2-40B4-BE49-F238E27FC236}">
                <a16:creationId xmlns:a16="http://schemas.microsoft.com/office/drawing/2014/main" id="{3D482B74-F7D8-4A46-A25D-CC78BC7090E0}"/>
              </a:ext>
            </a:extLst>
          </p:cNvPr>
          <p:cNvSpPr txBox="1"/>
          <p:nvPr/>
        </p:nvSpPr>
        <p:spPr>
          <a:xfrm>
            <a:off x="1753386" y="1357459"/>
            <a:ext cx="2911211" cy="3416320"/>
          </a:xfrm>
          <a:prstGeom prst="rect">
            <a:avLst/>
          </a:prstGeom>
          <a:noFill/>
        </p:spPr>
        <p:txBody>
          <a:bodyPr wrap="square" rtlCol="0">
            <a:spAutoFit/>
          </a:bodyPr>
          <a:lstStyle/>
          <a:p>
            <a:pPr marL="342900" indent="-342900">
              <a:buFont typeface="+mj-lt"/>
              <a:buAutoNum type="arabicPeriod"/>
            </a:pPr>
            <a:r>
              <a:rPr lang="en-US" dirty="0"/>
              <a:t>Run a </a:t>
            </a:r>
            <a:r>
              <a:rPr lang="en-US" dirty="0" err="1"/>
              <a:t>helloworld</a:t>
            </a:r>
            <a:r>
              <a:rPr lang="en-US" dirty="0"/>
              <a:t>-style R script to demonstrate data generation</a:t>
            </a:r>
          </a:p>
          <a:p>
            <a:pPr marL="342900" indent="-342900">
              <a:buFont typeface="+mj-lt"/>
              <a:buAutoNum type="arabicPeriod"/>
            </a:pPr>
            <a:r>
              <a:rPr lang="en-US" dirty="0"/>
              <a:t>Call our </a:t>
            </a:r>
            <a:r>
              <a:rPr lang="en-US" dirty="0" err="1"/>
              <a:t>helloworld</a:t>
            </a:r>
            <a:r>
              <a:rPr lang="en-US" dirty="0"/>
              <a:t>-style R script from SSIS</a:t>
            </a:r>
          </a:p>
          <a:p>
            <a:pPr marL="342900" indent="-342900">
              <a:buFont typeface="+mj-lt"/>
              <a:buAutoNum type="arabicPeriod"/>
            </a:pPr>
            <a:r>
              <a:rPr lang="en-US" dirty="0"/>
              <a:t>Ingest the data into a </a:t>
            </a:r>
            <a:r>
              <a:rPr lang="en-US" dirty="0" err="1"/>
              <a:t>SQLServer</a:t>
            </a:r>
            <a:r>
              <a:rPr lang="en-US" dirty="0"/>
              <a:t> staging database</a:t>
            </a:r>
          </a:p>
          <a:p>
            <a:pPr marL="342900" indent="-342900">
              <a:buFont typeface="+mj-lt"/>
              <a:buAutoNum type="arabicPeriod"/>
            </a:pPr>
            <a:r>
              <a:rPr lang="en-US" dirty="0"/>
              <a:t>Wash and repeat with R Labs 4 and 5</a:t>
            </a:r>
          </a:p>
          <a:p>
            <a:endParaRPr lang="en-US" i="1" dirty="0"/>
          </a:p>
          <a:p>
            <a:r>
              <a:rPr lang="en-US" dirty="0"/>
              <a:t> </a:t>
            </a:r>
          </a:p>
        </p:txBody>
      </p:sp>
      <p:pic>
        <p:nvPicPr>
          <p:cNvPr id="2" name="Picture 1">
            <a:extLst>
              <a:ext uri="{FF2B5EF4-FFF2-40B4-BE49-F238E27FC236}">
                <a16:creationId xmlns:a16="http://schemas.microsoft.com/office/drawing/2014/main" id="{7B2B67B8-9D38-49AE-AA28-F63FF4920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3176" y="1753622"/>
            <a:ext cx="6449406" cy="4030877"/>
          </a:xfrm>
          <a:prstGeom prst="rect">
            <a:avLst/>
          </a:prstGeom>
        </p:spPr>
      </p:pic>
    </p:spTree>
    <p:extLst>
      <p:ext uri="{BB962C8B-B14F-4D97-AF65-F5344CB8AC3E}">
        <p14:creationId xmlns:p14="http://schemas.microsoft.com/office/powerpoint/2010/main" val="1617679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 Prepare the Staging, and R Script</a:t>
            </a:r>
          </a:p>
        </p:txBody>
      </p:sp>
      <p:sp>
        <p:nvSpPr>
          <p:cNvPr id="4" name="Content Placeholder 3"/>
          <p:cNvSpPr>
            <a:spLocks noGrp="1"/>
          </p:cNvSpPr>
          <p:nvPr>
            <p:ph sz="half" idx="1"/>
          </p:nvPr>
        </p:nvSpPr>
        <p:spPr>
          <a:xfrm>
            <a:off x="1752600" y="1501775"/>
            <a:ext cx="4743450" cy="4916278"/>
          </a:xfrm>
        </p:spPr>
        <p:txBody>
          <a:bodyPr>
            <a:normAutofit lnSpcReduction="10000"/>
          </a:bodyPr>
          <a:lstStyle/>
          <a:p>
            <a:pPr marL="342900" indent="-342900">
              <a:buAutoNum type="arabicPeriod"/>
            </a:pPr>
            <a:r>
              <a:rPr lang="en-US" dirty="0"/>
              <a:t>Make a new database in SSMS called R-Staging</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endParaRPr lang="en-US" dirty="0"/>
          </a:p>
          <a:p>
            <a:r>
              <a:rPr lang="en-US" dirty="0"/>
              <a:t>All the R script does it make 2 columns, each with 100 numbers, and output the resultant </a:t>
            </a:r>
            <a:r>
              <a:rPr lang="en-US" dirty="0" err="1"/>
              <a:t>data.frame</a:t>
            </a:r>
            <a:r>
              <a:rPr lang="en-US" dirty="0"/>
              <a:t> to the hard disk.</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38789" y="1849100"/>
            <a:ext cx="5739575" cy="3587234"/>
          </a:xfrm>
        </p:spPr>
      </p:pic>
      <p:sp>
        <p:nvSpPr>
          <p:cNvPr id="7" name="TextBox 6"/>
          <p:cNvSpPr txBox="1"/>
          <p:nvPr/>
        </p:nvSpPr>
        <p:spPr>
          <a:xfrm>
            <a:off x="7211029" y="1545224"/>
            <a:ext cx="4305782" cy="5355312"/>
          </a:xfrm>
          <a:prstGeom prst="rect">
            <a:avLst/>
          </a:prstGeom>
          <a:noFill/>
        </p:spPr>
        <p:txBody>
          <a:bodyPr wrap="square" rtlCol="0">
            <a:spAutoFit/>
          </a:bodyPr>
          <a:lstStyle/>
          <a:p>
            <a:r>
              <a:rPr lang="en-US" dirty="0"/>
              <a:t>2. Make a new </a:t>
            </a:r>
            <a:r>
              <a:rPr lang="en-US" dirty="0" err="1"/>
              <a:t>Rscript</a:t>
            </a:r>
            <a:r>
              <a:rPr lang="en-US" dirty="0"/>
              <a:t> called </a:t>
            </a:r>
            <a:r>
              <a:rPr lang="en-US" dirty="0" err="1"/>
              <a:t>test.R</a:t>
            </a:r>
            <a:endParaRPr lang="en-US" dirty="0"/>
          </a:p>
          <a:p>
            <a:endParaRPr lang="en-US" dirty="0"/>
          </a:p>
          <a:p>
            <a:r>
              <a:rPr lang="en-US" dirty="0" err="1"/>
              <a:t>setwd</a:t>
            </a:r>
            <a:r>
              <a:rPr lang="en-US" dirty="0"/>
              <a:t>("C:\\Users\\MOLAP\\Documents\\R\\")</a:t>
            </a:r>
          </a:p>
          <a:p>
            <a:r>
              <a:rPr lang="en-US" dirty="0"/>
              <a:t>x &lt;- c(1:100)</a:t>
            </a:r>
          </a:p>
          <a:p>
            <a:r>
              <a:rPr lang="en-US" dirty="0"/>
              <a:t>y &lt;- c(101:200)</a:t>
            </a:r>
          </a:p>
          <a:p>
            <a:r>
              <a:rPr lang="en-US" dirty="0" err="1"/>
              <a:t>df</a:t>
            </a:r>
            <a:r>
              <a:rPr lang="en-US" dirty="0"/>
              <a:t> &lt;- </a:t>
            </a:r>
            <a:r>
              <a:rPr lang="en-US" dirty="0" err="1"/>
              <a:t>data.frame</a:t>
            </a:r>
            <a:r>
              <a:rPr lang="en-US" dirty="0"/>
              <a:t>(</a:t>
            </a:r>
            <a:r>
              <a:rPr lang="en-US" dirty="0" err="1"/>
              <a:t>x,y</a:t>
            </a:r>
            <a:r>
              <a:rPr lang="en-US" dirty="0"/>
              <a:t>)</a:t>
            </a:r>
            <a:r>
              <a:rPr lang="en-US" dirty="0" err="1"/>
              <a:t>write.csv</a:t>
            </a:r>
            <a:r>
              <a:rPr lang="en-US" dirty="0"/>
              <a:t>(</a:t>
            </a:r>
            <a:r>
              <a:rPr lang="en-US" dirty="0" err="1"/>
              <a:t>df</a:t>
            </a:r>
            <a:r>
              <a:rPr lang="en-US" dirty="0"/>
              <a:t>, file = "</a:t>
            </a:r>
            <a:r>
              <a:rPr lang="en-US" dirty="0" err="1"/>
              <a:t>output.csv</a:t>
            </a:r>
            <a:r>
              <a:rPr lang="en-US" dirty="0"/>
              <a:t>", </a:t>
            </a:r>
            <a:r>
              <a:rPr lang="en-US" dirty="0" err="1"/>
              <a:t>row.names</a:t>
            </a:r>
            <a:r>
              <a:rPr lang="en-US" dirty="0"/>
              <a:t> = F)</a:t>
            </a:r>
          </a:p>
          <a:p>
            <a:endParaRPr lang="en-US" dirty="0"/>
          </a:p>
          <a:p>
            <a:r>
              <a:rPr lang="en-US" dirty="0"/>
              <a:t>Execute it, and save it here:</a:t>
            </a:r>
          </a:p>
          <a:p>
            <a:endParaRPr lang="en-US" dirty="0"/>
          </a:p>
          <a:p>
            <a:endParaRPr lang="en-US" dirty="0"/>
          </a:p>
          <a:p>
            <a:endParaRPr lang="en-US" dirty="0"/>
          </a:p>
          <a:p>
            <a:endParaRPr lang="en-US" dirty="0"/>
          </a:p>
          <a:p>
            <a:endParaRPr lang="en-US" dirty="0"/>
          </a:p>
          <a:p>
            <a:endParaRPr lang="en-US" dirty="0"/>
          </a:p>
          <a:p>
            <a:endParaRPr lang="en-US" dirty="0"/>
          </a:p>
          <a:p>
            <a:r>
              <a:rPr lang="en-US" dirty="0"/>
              <a:t>It’s important to execute it before moving to SSIS, so that we know the structure.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7990" t="11415" r="48523" b="59494"/>
          <a:stretch/>
        </p:blipFill>
        <p:spPr>
          <a:xfrm>
            <a:off x="7492175" y="4407546"/>
            <a:ext cx="3368234" cy="1828800"/>
          </a:xfrm>
          <a:prstGeom prst="rect">
            <a:avLst/>
          </a:prstGeom>
        </p:spPr>
      </p:pic>
      <p:sp>
        <p:nvSpPr>
          <p:cNvPr id="9" name="Oval 8"/>
          <p:cNvSpPr/>
          <p:nvPr/>
        </p:nvSpPr>
        <p:spPr>
          <a:xfrm>
            <a:off x="8263570" y="4664597"/>
            <a:ext cx="1887427" cy="474562"/>
          </a:xfrm>
          <a:prstGeom prst="ellipse">
            <a:avLst/>
          </a:prstGeom>
          <a:noFill/>
          <a:ln w="47625">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9549113" y="5321946"/>
            <a:ext cx="1412112" cy="484632"/>
          </a:xfrm>
          <a:prstGeom prst="rightArrow">
            <a:avLst/>
          </a:prstGeom>
          <a:noFill/>
          <a:ln w="47625">
            <a:solidFill>
              <a:srgbClr val="D8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0953071" y="5379596"/>
            <a:ext cx="1238929" cy="369332"/>
          </a:xfrm>
          <a:prstGeom prst="rect">
            <a:avLst/>
          </a:prstGeom>
          <a:noFill/>
        </p:spPr>
        <p:txBody>
          <a:bodyPr wrap="none" rtlCol="0">
            <a:spAutoFit/>
          </a:bodyPr>
          <a:lstStyle/>
          <a:p>
            <a:r>
              <a:rPr lang="en-US"/>
              <a:t>It produces</a:t>
            </a:r>
          </a:p>
        </p:txBody>
      </p:sp>
    </p:spTree>
    <p:extLst>
      <p:ext uri="{BB962C8B-B14F-4D97-AF65-F5344CB8AC3E}">
        <p14:creationId xmlns:p14="http://schemas.microsoft.com/office/powerpoint/2010/main" val="1937243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R from the command line is Extremely Useful!!!</a:t>
            </a:r>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02898" y="1030690"/>
            <a:ext cx="9347746" cy="5842342"/>
          </a:xfrm>
        </p:spPr>
      </p:pic>
      <p:sp>
        <p:nvSpPr>
          <p:cNvPr id="7" name="Rectangular Callout 6"/>
          <p:cNvSpPr/>
          <p:nvPr/>
        </p:nvSpPr>
        <p:spPr>
          <a:xfrm>
            <a:off x="5158200" y="1088136"/>
            <a:ext cx="3279744" cy="381849"/>
          </a:xfrm>
          <a:prstGeom prst="wedgeRectCallout">
            <a:avLst>
              <a:gd name="adj1" fmla="val -113115"/>
              <a:gd name="adj2" fmla="val 93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Change directories</a:t>
            </a:r>
          </a:p>
        </p:txBody>
      </p:sp>
      <p:sp>
        <p:nvSpPr>
          <p:cNvPr id="8" name="Rectangular Callout 7"/>
          <p:cNvSpPr/>
          <p:nvPr/>
        </p:nvSpPr>
        <p:spPr>
          <a:xfrm>
            <a:off x="5947208" y="1527431"/>
            <a:ext cx="3279744" cy="381849"/>
          </a:xfrm>
          <a:prstGeom prst="wedgeRectCallout">
            <a:avLst>
              <a:gd name="adj1" fmla="val -113115"/>
              <a:gd name="adj2" fmla="val 93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 the output</a:t>
            </a:r>
          </a:p>
        </p:txBody>
      </p:sp>
      <p:sp>
        <p:nvSpPr>
          <p:cNvPr id="9" name="Rectangular Callout 8"/>
          <p:cNvSpPr/>
          <p:nvPr/>
        </p:nvSpPr>
        <p:spPr>
          <a:xfrm>
            <a:off x="6238377" y="2779426"/>
            <a:ext cx="3279744" cy="381849"/>
          </a:xfrm>
          <a:prstGeom prst="wedgeRectCallout">
            <a:avLst>
              <a:gd name="adj1" fmla="val -113115"/>
              <a:gd name="adj2" fmla="val 939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It’s gone</a:t>
            </a:r>
            <a:endParaRPr lang="en-US" dirty="0"/>
          </a:p>
        </p:txBody>
      </p:sp>
      <p:sp>
        <p:nvSpPr>
          <p:cNvPr id="10" name="Rectangular Callout 9"/>
          <p:cNvSpPr/>
          <p:nvPr/>
        </p:nvSpPr>
        <p:spPr>
          <a:xfrm>
            <a:off x="6552695" y="4200231"/>
            <a:ext cx="3725623" cy="800032"/>
          </a:xfrm>
          <a:prstGeom prst="wedgeRectCallout">
            <a:avLst>
              <a:gd name="adj1" fmla="val -75549"/>
              <a:gd name="adj2" fmla="val -869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a:t>
            </a:r>
            <a:r>
              <a:rPr lang="en-US" dirty="0" err="1"/>
              <a:t>Rscript.exe</a:t>
            </a:r>
            <a:r>
              <a:rPr lang="en-US" dirty="0"/>
              <a:t> to the windows search path (so it can be called from the command line)</a:t>
            </a:r>
          </a:p>
        </p:txBody>
      </p:sp>
      <p:sp>
        <p:nvSpPr>
          <p:cNvPr id="11" name="Rectangular Callout 10"/>
          <p:cNvSpPr/>
          <p:nvPr/>
        </p:nvSpPr>
        <p:spPr>
          <a:xfrm>
            <a:off x="5378118" y="5073611"/>
            <a:ext cx="3279744" cy="381849"/>
          </a:xfrm>
          <a:prstGeom prst="wedgeRectCallout">
            <a:avLst>
              <a:gd name="adj1" fmla="val -106410"/>
              <a:gd name="adj2" fmla="val -3000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our function</a:t>
            </a:r>
          </a:p>
        </p:txBody>
      </p:sp>
      <p:sp>
        <p:nvSpPr>
          <p:cNvPr id="12" name="Rectangular Callout 11"/>
          <p:cNvSpPr/>
          <p:nvPr/>
        </p:nvSpPr>
        <p:spPr>
          <a:xfrm>
            <a:off x="5947208" y="5891521"/>
            <a:ext cx="3279744" cy="381849"/>
          </a:xfrm>
          <a:prstGeom prst="wedgeRectCallout">
            <a:avLst>
              <a:gd name="adj1" fmla="val -109233"/>
              <a:gd name="adj2" fmla="val -200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back! </a:t>
            </a:r>
            <a:r>
              <a:rPr lang="en-US" dirty="0">
                <a:sym typeface="Wingdings"/>
              </a:rPr>
              <a:t></a:t>
            </a:r>
            <a:endParaRPr lang="en-US" dirty="0"/>
          </a:p>
        </p:txBody>
      </p:sp>
    </p:spTree>
    <p:extLst>
      <p:ext uri="{BB962C8B-B14F-4D97-AF65-F5344CB8AC3E}">
        <p14:creationId xmlns:p14="http://schemas.microsoft.com/office/powerpoint/2010/main" val="79608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 Running R from SSIS and Capturing the results with </a:t>
            </a:r>
            <a:r>
              <a:rPr lang="en-US" dirty="0" err="1"/>
              <a:t>Rscript</a:t>
            </a:r>
            <a:endParaRPr lang="en-US" dirty="0"/>
          </a:p>
        </p:txBody>
      </p:sp>
      <p:sp>
        <p:nvSpPr>
          <p:cNvPr id="3" name="Content Placeholder 2"/>
          <p:cNvSpPr>
            <a:spLocks noGrp="1"/>
          </p:cNvSpPr>
          <p:nvPr>
            <p:ph sz="quarter" idx="13"/>
          </p:nvPr>
        </p:nvSpPr>
        <p:spPr/>
        <p:txBody>
          <a:bodyPr>
            <a:normAutofit fontScale="77500" lnSpcReduction="20000"/>
          </a:bodyPr>
          <a:lstStyle/>
          <a:p>
            <a:r>
              <a:rPr lang="en-US" sz="3200" dirty="0"/>
              <a:t>Now we’re going to do essentially the same thing, but with SSIS. </a:t>
            </a:r>
          </a:p>
          <a:p>
            <a:r>
              <a:rPr lang="en-US" sz="3200" dirty="0"/>
              <a:t>Whilst this example is extremely simple, it opens up the ability to do anything that R can do, but within a reproducible ETL process. </a:t>
            </a:r>
          </a:p>
          <a:p>
            <a:r>
              <a:rPr lang="en-US" sz="3200" dirty="0"/>
              <a:t>Thus, it will make things a lot easier with respect to:</a:t>
            </a:r>
          </a:p>
          <a:p>
            <a:pPr marL="457200" indent="-457200">
              <a:buFont typeface="Arial" charset="0"/>
              <a:buChar char="•"/>
            </a:pPr>
            <a:r>
              <a:rPr lang="en-US" sz="3200" dirty="0"/>
              <a:t>Modelling</a:t>
            </a:r>
          </a:p>
          <a:p>
            <a:pPr marL="457200" indent="-457200">
              <a:buFont typeface="Arial" charset="0"/>
              <a:buChar char="•"/>
            </a:pPr>
            <a:r>
              <a:rPr lang="en-US" sz="3200" dirty="0"/>
              <a:t>Transformation</a:t>
            </a:r>
          </a:p>
          <a:p>
            <a:pPr marL="457200" indent="-457200">
              <a:buFont typeface="Arial" charset="0"/>
              <a:buChar char="•"/>
            </a:pPr>
            <a:r>
              <a:rPr lang="en-US" sz="3200" dirty="0"/>
              <a:t>Extraction, and</a:t>
            </a:r>
          </a:p>
          <a:p>
            <a:pPr marL="457200" indent="-457200">
              <a:buFont typeface="Arial" charset="0"/>
              <a:buChar char="•"/>
            </a:pPr>
            <a:r>
              <a:rPr lang="en-US" sz="3200" dirty="0"/>
              <a:t>Cleaning</a:t>
            </a:r>
          </a:p>
          <a:p>
            <a:pPr marL="457200" indent="-457200">
              <a:buFont typeface="Arial" charset="0"/>
              <a:buChar char="•"/>
            </a:pPr>
            <a:r>
              <a:rPr lang="en-US" sz="3200" dirty="0"/>
              <a:t>Refresh loading</a:t>
            </a:r>
          </a:p>
          <a:p>
            <a:r>
              <a:rPr lang="en-US" sz="3200" dirty="0"/>
              <a:t>of data.</a:t>
            </a:r>
          </a:p>
        </p:txBody>
      </p:sp>
    </p:spTree>
    <p:extLst>
      <p:ext uri="{BB962C8B-B14F-4D97-AF65-F5344CB8AC3E}">
        <p14:creationId xmlns:p14="http://schemas.microsoft.com/office/powerpoint/2010/main" val="135858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Toy Example: Running R from SSIS and Capturing the results with </a:t>
            </a:r>
            <a:r>
              <a:rPr lang="en-US" dirty="0" err="1"/>
              <a:t>Rscript</a:t>
            </a:r>
            <a:endParaRPr lang="en-US" dirty="0"/>
          </a:p>
        </p:txBody>
      </p:sp>
      <p:sp>
        <p:nvSpPr>
          <p:cNvPr id="3" name="Content Placeholder 2"/>
          <p:cNvSpPr>
            <a:spLocks noGrp="1"/>
          </p:cNvSpPr>
          <p:nvPr>
            <p:ph sz="half" idx="1"/>
          </p:nvPr>
        </p:nvSpPr>
        <p:spPr>
          <a:xfrm>
            <a:off x="1752600" y="1173970"/>
            <a:ext cx="4743450" cy="708990"/>
          </a:xfrm>
        </p:spPr>
        <p:txBody>
          <a:bodyPr>
            <a:normAutofit lnSpcReduction="10000"/>
          </a:bodyPr>
          <a:lstStyle/>
          <a:p>
            <a:r>
              <a:rPr lang="en-US" dirty="0"/>
              <a:t>Make a new Integration Services project. </a:t>
            </a:r>
          </a:p>
          <a:p>
            <a:r>
              <a:rPr lang="en-US" dirty="0"/>
              <a:t>Add Execute Process Task into the package</a:t>
            </a:r>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26235"/>
          <a:stretch/>
        </p:blipFill>
        <p:spPr>
          <a:xfrm>
            <a:off x="150471" y="2291788"/>
            <a:ext cx="4233790" cy="3587234"/>
          </a:xfrm>
        </p:spPr>
      </p:pic>
      <p:sp>
        <p:nvSpPr>
          <p:cNvPr id="7" name="Content Placeholder 2"/>
          <p:cNvSpPr txBox="1">
            <a:spLocks/>
          </p:cNvSpPr>
          <p:nvPr/>
        </p:nvSpPr>
        <p:spPr>
          <a:xfrm>
            <a:off x="7194631" y="1173970"/>
            <a:ext cx="4743450" cy="1970630"/>
          </a:xfrm>
          <a:prstGeom prst="rect">
            <a:avLst/>
          </a:prstGeom>
        </p:spPr>
        <p:txBody>
          <a:bodyPr vert="horz" lIns="91440" tIns="45720" rIns="91440" bIns="45720" rtlCol="0">
            <a:normAutofit lnSpcReduction="10000"/>
          </a:bodyPr>
          <a:lstStyle>
            <a:lvl1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1pPr>
            <a:lvl2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2pPr>
            <a:lvl3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3pPr>
            <a:lvl4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4pPr>
            <a:lvl5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5pPr>
            <a:lvl6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6pPr>
            <a:lvl7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7pPr>
            <a:lvl8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baseline="0">
                <a:solidFill>
                  <a:schemeClr val="tx1">
                    <a:lumMod val="75000"/>
                    <a:lumOff val="25000"/>
                  </a:schemeClr>
                </a:solidFill>
                <a:latin typeface="+mn-lt"/>
                <a:ea typeface="+mn-ea"/>
                <a:cs typeface="+mn-cs"/>
              </a:defRPr>
            </a:lvl9pPr>
          </a:lstStyle>
          <a:p>
            <a:r>
              <a:rPr lang="en-US" dirty="0"/>
              <a:t>Insert the following:</a:t>
            </a:r>
          </a:p>
          <a:p>
            <a:r>
              <a:rPr lang="en-US" dirty="0"/>
              <a:t>Executable: C:\Program Files\Microsoft SQL Server\MSSQL14.MSSQLSERVER\R_SERVICES\bin\</a:t>
            </a:r>
            <a:r>
              <a:rPr lang="en-US" dirty="0" err="1"/>
              <a:t>Rscript.exe</a:t>
            </a:r>
            <a:endParaRPr lang="en-US" dirty="0"/>
          </a:p>
          <a:p>
            <a:r>
              <a:rPr lang="en-US" dirty="0"/>
              <a:t>Arguments: </a:t>
            </a:r>
            <a:r>
              <a:rPr lang="en-US" dirty="0" err="1"/>
              <a:t>test.R</a:t>
            </a:r>
            <a:endParaRPr lang="en-US" dirty="0"/>
          </a:p>
          <a:p>
            <a:r>
              <a:rPr lang="en-US" dirty="0"/>
              <a:t>Working Directory: C:\Users\MOLAP\Documents\R</a:t>
            </a: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907" y="3144600"/>
            <a:ext cx="5635172" cy="3521983"/>
          </a:xfrm>
          <a:prstGeom prst="rect">
            <a:avLst/>
          </a:prstGeom>
        </p:spPr>
      </p:pic>
    </p:spTree>
    <p:extLst>
      <p:ext uri="{BB962C8B-B14F-4D97-AF65-F5344CB8AC3E}">
        <p14:creationId xmlns:p14="http://schemas.microsoft.com/office/powerpoint/2010/main" val="726044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 Running R from SSIS and Capturing the results with </a:t>
            </a:r>
            <a:r>
              <a:rPr lang="en-US" dirty="0" err="1"/>
              <a:t>Rscript</a:t>
            </a:r>
            <a:endParaRPr lang="en-US" dirty="0"/>
          </a:p>
        </p:txBody>
      </p:sp>
      <p:sp>
        <p:nvSpPr>
          <p:cNvPr id="5" name="Content Placeholder 4"/>
          <p:cNvSpPr>
            <a:spLocks noGrp="1"/>
          </p:cNvSpPr>
          <p:nvPr>
            <p:ph sz="quarter" idx="13"/>
          </p:nvPr>
        </p:nvSpPr>
        <p:spPr/>
        <p:txBody>
          <a:bodyPr>
            <a:normAutofit/>
          </a:bodyPr>
          <a:lstStyle/>
          <a:p>
            <a:r>
              <a:rPr lang="en-US" sz="2800" dirty="0"/>
              <a:t>What did we just do?</a:t>
            </a:r>
          </a:p>
          <a:p>
            <a:pPr marL="457200" indent="-457200">
              <a:buFont typeface="Arial" charset="0"/>
              <a:buChar char="•"/>
            </a:pPr>
            <a:r>
              <a:rPr lang="en-US" sz="2800" dirty="0"/>
              <a:t>Essentially wrapped SSIS around R.</a:t>
            </a:r>
          </a:p>
          <a:p>
            <a:pPr marL="457200" indent="-457200">
              <a:buFont typeface="Arial" charset="0"/>
              <a:buChar char="•"/>
            </a:pPr>
            <a:r>
              <a:rPr lang="en-US" sz="2800" dirty="0"/>
              <a:t>Now provided we are smart in how to hand over data from R to SSIS, anything R can do, SSIS can now also do.</a:t>
            </a:r>
          </a:p>
          <a:p>
            <a:pPr marL="457200" indent="-457200">
              <a:buFont typeface="Arial" charset="0"/>
              <a:buChar char="•"/>
            </a:pPr>
            <a:r>
              <a:rPr lang="en-US" sz="2800" dirty="0"/>
              <a:t>This includes:</a:t>
            </a:r>
          </a:p>
          <a:p>
            <a:pPr marL="457200" lvl="1" indent="-457200">
              <a:buFont typeface="Arial" charset="0"/>
              <a:buChar char="•"/>
            </a:pPr>
            <a:r>
              <a:rPr lang="en-US" sz="2800" dirty="0"/>
              <a:t>Extracting Data from the Web and/or Social Media </a:t>
            </a:r>
          </a:p>
          <a:p>
            <a:pPr marL="457200" lvl="1" indent="-457200">
              <a:buFont typeface="Arial" charset="0"/>
              <a:buChar char="•"/>
            </a:pPr>
            <a:r>
              <a:rPr lang="en-US" sz="2800" dirty="0"/>
              <a:t>Cleaning Data, and</a:t>
            </a:r>
          </a:p>
          <a:p>
            <a:pPr marL="457200" lvl="1" indent="-457200">
              <a:buFont typeface="Arial" charset="0"/>
              <a:buChar char="•"/>
            </a:pPr>
            <a:r>
              <a:rPr lang="en-US" sz="2800" dirty="0"/>
              <a:t>Transforming Data</a:t>
            </a:r>
          </a:p>
        </p:txBody>
      </p:sp>
    </p:spTree>
    <p:extLst>
      <p:ext uri="{BB962C8B-B14F-4D97-AF65-F5344CB8AC3E}">
        <p14:creationId xmlns:p14="http://schemas.microsoft.com/office/powerpoint/2010/main" val="1510440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 Running R from SSIS and Capturing the results with </a:t>
            </a:r>
            <a:r>
              <a:rPr lang="en-US" dirty="0" err="1"/>
              <a:t>Rscript</a:t>
            </a:r>
            <a:endParaRPr lang="en-US" dirty="0"/>
          </a:p>
        </p:txBody>
      </p:sp>
      <p:sp>
        <p:nvSpPr>
          <p:cNvPr id="3" name="Content Placeholder 2"/>
          <p:cNvSpPr>
            <a:spLocks noGrp="1"/>
          </p:cNvSpPr>
          <p:nvPr>
            <p:ph sz="half" idx="1"/>
          </p:nvPr>
        </p:nvSpPr>
        <p:spPr>
          <a:xfrm>
            <a:off x="1752600" y="1501775"/>
            <a:ext cx="4743450" cy="654829"/>
          </a:xfrm>
        </p:spPr>
        <p:txBody>
          <a:bodyPr/>
          <a:lstStyle/>
          <a:p>
            <a:r>
              <a:rPr lang="en-US" dirty="0"/>
              <a:t>Now make a data flow task, </a:t>
            </a:r>
            <a:r>
              <a:rPr lang="en-US"/>
              <a:t>and connect it to the the execute process task</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4989" y="2522182"/>
            <a:ext cx="5739575" cy="3587234"/>
          </a:xfrm>
        </p:spPr>
      </p:pic>
      <p:sp>
        <p:nvSpPr>
          <p:cNvPr id="6" name="Content Placeholder 2"/>
          <p:cNvSpPr txBox="1">
            <a:spLocks/>
          </p:cNvSpPr>
          <p:nvPr/>
        </p:nvSpPr>
        <p:spPr>
          <a:xfrm>
            <a:off x="6815564" y="1441001"/>
            <a:ext cx="4743450" cy="1431206"/>
          </a:xfrm>
          <a:prstGeom prst="rect">
            <a:avLst/>
          </a:prstGeom>
        </p:spPr>
        <p:txBody>
          <a:bodyPr vert="horz" lIns="91440" tIns="45720" rIns="91440" bIns="45720" rtlCol="0">
            <a:normAutofit/>
          </a:bodyPr>
          <a:lstStyle>
            <a:lvl1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1pPr>
            <a:lvl2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2pPr>
            <a:lvl3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3pPr>
            <a:lvl4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4pPr>
            <a:lvl5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a:solidFill>
                  <a:schemeClr val="tx1">
                    <a:lumMod val="75000"/>
                    <a:lumOff val="25000"/>
                  </a:schemeClr>
                </a:solidFill>
                <a:latin typeface="+mn-lt"/>
                <a:ea typeface="+mn-ea"/>
                <a:cs typeface="+mn-cs"/>
              </a:defRPr>
            </a:lvl5pPr>
            <a:lvl6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6pPr>
            <a:lvl7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7pPr>
            <a:lvl8pPr marL="0" indent="0" algn="l" defTabSz="914400" rtl="0" eaLnBrk="1" latinLnBrk="0" hangingPunct="1">
              <a:lnSpc>
                <a:spcPct val="108000"/>
              </a:lnSpc>
              <a:spcBef>
                <a:spcPts val="0"/>
              </a:spcBef>
              <a:spcAft>
                <a:spcPts val="800"/>
              </a:spcAft>
              <a:buClr>
                <a:schemeClr val="tx1">
                  <a:lumMod val="75000"/>
                  <a:lumOff val="25000"/>
                </a:schemeClr>
              </a:buClr>
              <a:buFontTx/>
              <a:buNone/>
              <a:defRPr sz="1600" kern="1200" baseline="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ct val="30000"/>
              </a:spcBef>
              <a:buClr>
                <a:schemeClr val="tx1">
                  <a:lumMod val="75000"/>
                  <a:lumOff val="25000"/>
                </a:schemeClr>
              </a:buClr>
              <a:buFont typeface="Arial" panose="020B0604020202020204" pitchFamily="34" charset="0"/>
              <a:buNone/>
              <a:defRPr sz="1800" kern="1200" baseline="0">
                <a:solidFill>
                  <a:schemeClr val="tx1">
                    <a:lumMod val="75000"/>
                    <a:lumOff val="25000"/>
                  </a:schemeClr>
                </a:solidFill>
                <a:latin typeface="+mn-lt"/>
                <a:ea typeface="+mn-ea"/>
                <a:cs typeface="+mn-cs"/>
              </a:defRPr>
            </a:lvl9pPr>
          </a:lstStyle>
          <a:p>
            <a:r>
              <a:rPr lang="en-US" dirty="0"/>
              <a:t>Now we edit treat </a:t>
            </a:r>
            <a:r>
              <a:rPr lang="en-US" dirty="0" err="1"/>
              <a:t>output.csv</a:t>
            </a:r>
            <a:r>
              <a:rPr lang="en-US" dirty="0"/>
              <a:t> as a flat file source.</a:t>
            </a:r>
          </a:p>
          <a:p>
            <a:r>
              <a:rPr lang="en-US" dirty="0"/>
              <a:t>Make a table, </a:t>
            </a:r>
            <a:r>
              <a:rPr lang="en-US" dirty="0" err="1"/>
              <a:t>flatfilesource</a:t>
            </a:r>
            <a:r>
              <a:rPr lang="en-US" dirty="0"/>
              <a:t>, and OLE DB target and put </a:t>
            </a:r>
            <a:r>
              <a:rPr lang="en-US" dirty="0" err="1"/>
              <a:t>output.csv</a:t>
            </a:r>
            <a:r>
              <a:rPr lang="en-US" dirty="0"/>
              <a:t> into R-Staging</a:t>
            </a:r>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984" y="2522182"/>
            <a:ext cx="5495762" cy="358723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5216" y="2251996"/>
            <a:ext cx="2333378" cy="1240421"/>
          </a:xfrm>
          <a:prstGeom prst="rect">
            <a:avLst/>
          </a:prstGeom>
        </p:spPr>
      </p:pic>
    </p:spTree>
    <p:extLst>
      <p:ext uri="{BB962C8B-B14F-4D97-AF65-F5344CB8AC3E}">
        <p14:creationId xmlns:p14="http://schemas.microsoft.com/office/powerpoint/2010/main" val="1963312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 Running R from SSIS and Capturing the results with </a:t>
            </a:r>
            <a:r>
              <a:rPr lang="en-US" dirty="0" err="1"/>
              <a:t>Rscript</a:t>
            </a:r>
            <a:endParaRPr lang="en-US" dirty="0"/>
          </a:p>
        </p:txBody>
      </p:sp>
      <p:sp>
        <p:nvSpPr>
          <p:cNvPr id="3" name="Content Placeholder 2"/>
          <p:cNvSpPr>
            <a:spLocks noGrp="1"/>
          </p:cNvSpPr>
          <p:nvPr>
            <p:ph sz="half" idx="1"/>
          </p:nvPr>
        </p:nvSpPr>
        <p:spPr>
          <a:xfrm>
            <a:off x="1752600" y="1501775"/>
            <a:ext cx="1887747" cy="413289"/>
          </a:xfrm>
        </p:spPr>
        <p:txBody>
          <a:bodyPr/>
          <a:lstStyle/>
          <a:p>
            <a:r>
              <a:rPr lang="en-US" dirty="0"/>
              <a:t>Now run the project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1823" y="2017414"/>
            <a:ext cx="5739575" cy="3587234"/>
          </a:xfrm>
        </p:spPr>
      </p:pic>
      <p:pic>
        <p:nvPicPr>
          <p:cNvPr id="6"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608" y="2017414"/>
            <a:ext cx="5739574" cy="3587234"/>
          </a:xfrm>
          <a:prstGeom prst="rect">
            <a:avLst/>
          </a:prstGeom>
        </p:spPr>
      </p:pic>
    </p:spTree>
    <p:extLst>
      <p:ext uri="{BB962C8B-B14F-4D97-AF65-F5344CB8AC3E}">
        <p14:creationId xmlns:p14="http://schemas.microsoft.com/office/powerpoint/2010/main" val="1029598547"/>
      </p:ext>
    </p:extLst>
  </p:cSld>
  <p:clrMapOvr>
    <a:masterClrMapping/>
  </p:clrMapOvr>
</p:sld>
</file>

<file path=ppt/theme/theme1.xml><?xml version="1.0" encoding="utf-8"?>
<a:theme xmlns:a="http://schemas.openxmlformats.org/drawingml/2006/main" name="Making Templates Accessible">
  <a:themeElements>
    <a:clrScheme name="Custom 9">
      <a:dk1>
        <a:sysClr val="windowText" lastClr="000000"/>
      </a:dk1>
      <a:lt1>
        <a:sysClr val="window" lastClr="FFFFFF"/>
      </a:lt1>
      <a:dk2>
        <a:srgbClr val="44546A"/>
      </a:dk2>
      <a:lt2>
        <a:srgbClr val="E7E6E6"/>
      </a:lt2>
      <a:accent1>
        <a:srgbClr val="5B9BD5"/>
      </a:accent1>
      <a:accent2>
        <a:srgbClr val="D83B01"/>
      </a:accent2>
      <a:accent3>
        <a:srgbClr val="A5A5A5"/>
      </a:accent3>
      <a:accent4>
        <a:srgbClr val="FFC000"/>
      </a:accent4>
      <a:accent5>
        <a:srgbClr val="4472C4"/>
      </a:accent5>
      <a:accent6>
        <a:srgbClr val="70AD47"/>
      </a:accent6>
      <a:hlink>
        <a:srgbClr val="034A90"/>
      </a:hlink>
      <a:folHlink>
        <a:srgbClr val="6F3B55"/>
      </a:folHlink>
    </a:clrScheme>
    <a:fontScheme name="Custom 7">
      <a:majorFont>
        <a:latin typeface="Cambria"/>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ibility guide.potx" id="{709F6ED1-91B4-42EB-B205-04CA5CDF84DF}" vid="{41E99566-B948-45A3-A3EF-0F5CFCE3D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Accessibility guide</Template>
  <TotalTime>563</TotalTime>
  <Words>725</Words>
  <Application>Microsoft Macintosh PowerPoint</Application>
  <PresentationFormat>Widescreen</PresentationFormat>
  <Paragraphs>85</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vt:lpstr>
      <vt:lpstr>Segoe UI</vt:lpstr>
      <vt:lpstr>Wingdings</vt:lpstr>
      <vt:lpstr>Making Templates Accessible</vt:lpstr>
      <vt:lpstr>Automation: live ETL with R</vt:lpstr>
      <vt:lpstr>Objectives</vt:lpstr>
      <vt:lpstr>Toy Example: Prepare the Staging, and R Script</vt:lpstr>
      <vt:lpstr>Calling R from the command line is Extremely Useful!!!</vt:lpstr>
      <vt:lpstr>Toy Example: Running R from SSIS and Capturing the results with Rscript</vt:lpstr>
      <vt:lpstr>Toy Example: Running R from SSIS and Capturing the results with Rscript</vt:lpstr>
      <vt:lpstr>Toy Example: Running R from SSIS and Capturing the results with Rscript</vt:lpstr>
      <vt:lpstr>Toy Example: Running R from SSIS and Capturing the results with Rscript</vt:lpstr>
      <vt:lpstr>Toy Example: Running R from SSIS and Capturing the results with Rscript</vt:lpstr>
      <vt:lpstr>Toy Example: Running R from SSIS and Capturing the results with Rscript</vt:lpstr>
      <vt:lpstr>Exercises: Rinse and Repeat for any R code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a data warehouse using SQL Database engine</dc:title>
  <dc:creator>Meghana P</dc:creator>
  <cp:lastModifiedBy>Simon Caton</cp:lastModifiedBy>
  <cp:revision>56</cp:revision>
  <dcterms:created xsi:type="dcterms:W3CDTF">2017-10-28T12:40:19Z</dcterms:created>
  <dcterms:modified xsi:type="dcterms:W3CDTF">2018-11-08T18:39:20Z</dcterms:modified>
  <cp:version/>
</cp:coreProperties>
</file>